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4"/>
  </p:sldMasterIdLst>
  <p:notesMasterIdLst>
    <p:notesMasterId r:id="rId25"/>
  </p:notesMasterIdLst>
  <p:handoutMasterIdLst>
    <p:handoutMasterId r:id="rId26"/>
  </p:handoutMasterIdLst>
  <p:sldIdLst>
    <p:sldId id="278" r:id="rId5"/>
    <p:sldId id="294" r:id="rId6"/>
    <p:sldId id="282" r:id="rId7"/>
    <p:sldId id="296" r:id="rId8"/>
    <p:sldId id="283" r:id="rId9"/>
    <p:sldId id="284" r:id="rId10"/>
    <p:sldId id="295" r:id="rId11"/>
    <p:sldId id="271" r:id="rId12"/>
    <p:sldId id="285" r:id="rId13"/>
    <p:sldId id="298" r:id="rId14"/>
    <p:sldId id="299" r:id="rId15"/>
    <p:sldId id="300" r:id="rId16"/>
    <p:sldId id="286" r:id="rId17"/>
    <p:sldId id="297" r:id="rId18"/>
    <p:sldId id="287" r:id="rId19"/>
    <p:sldId id="288" r:id="rId20"/>
    <p:sldId id="289" r:id="rId21"/>
    <p:sldId id="290" r:id="rId22"/>
    <p:sldId id="291" r:id="rId23"/>
    <p:sldId id="29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8849" autoAdjust="0"/>
  </p:normalViewPr>
  <p:slideViewPr>
    <p:cSldViewPr snapToGrid="0">
      <p:cViewPr varScale="1">
        <p:scale>
          <a:sx n="99" d="100"/>
          <a:sy n="99" d="100"/>
        </p:scale>
        <p:origin x="468" y="8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3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F4DCF1-ECAF-F7A7-2FE7-5E8E893BC4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330B0-5BAC-7408-8C3C-78D8336840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BC71B-6527-4638-937B-C93EB849CB02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7EEB3-E0A5-7440-F7ED-F59975ED1E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48D11-7466-6432-3BF5-64A1A1FA59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70580-B89C-4157-871D-6B9318EE5F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15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svg>
</file>

<file path=ppt/media/image13.png>
</file>

<file path=ppt/media/image14.svg>
</file>

<file path=ppt/media/image15.jpeg>
</file>

<file path=ppt/media/image16.jpeg>
</file>

<file path=ppt/media/image17.png>
</file>

<file path=ppt/media/image18.jpeg>
</file>

<file path=ppt/media/image19.jpg>
</file>

<file path=ppt/media/image2.jpg>
</file>

<file path=ppt/media/image20.jpg>
</file>

<file path=ppt/media/image3.jpeg>
</file>

<file path=ppt/media/image4.jp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465A2-8C9C-419F-9FD8-234480873777}" type="datetimeFigureOut">
              <a:rPr lang="en-US" smtClean="0"/>
              <a:t>9/20/2024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F00E9-A49D-4007-B3B9-A3783809E5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69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223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CQRS: Really useful if we decide to do Event Sourcing and want to read from a Materialized 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1616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DDD is a HUGE topic. What I’m focusing on are two major takeaways: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Modeling our Core Domain after the Business and encapsulating those rules within those domain entities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Using that Domain to express the intent of our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72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0509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88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208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Make sure we’re on the right track.</a:t>
            </a:r>
          </a:p>
          <a:p>
            <a:endParaRPr lang="en-US" dirty="0"/>
          </a:p>
          <a:p>
            <a:r>
              <a:rPr lang="en-US" dirty="0"/>
              <a:t> Not insulting anyone’s intelligence, just want to make sure we’re all “singing from the same sheet”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271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9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586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Large, Bloated Controllers: Controllers are tightly coupled together in a single class. How do we know for sure a change to one endpoint didn’t affect another?</a:t>
            </a:r>
          </a:p>
          <a:p>
            <a:endParaRPr lang="en-US" dirty="0"/>
          </a:p>
          <a:p>
            <a:r>
              <a:rPr lang="en-US" dirty="0"/>
              <a:t>Duplicate Business Rules/Validation: Every “service” has to validate that a duplicate task doesn’t exist. That “status” is valid, etc. These Business Rules are not encapsulated anywhere.</a:t>
            </a:r>
          </a:p>
          <a:p>
            <a:endParaRPr lang="en-US" dirty="0"/>
          </a:p>
          <a:p>
            <a:r>
              <a:rPr lang="en-US" dirty="0"/>
              <a:t>Poorly Modeled Domain: Again, our anemic domain is not “expressive” and gives no indication on what the intent of this system is.</a:t>
            </a:r>
          </a:p>
          <a:p>
            <a:endParaRPr lang="en-US" dirty="0"/>
          </a:p>
          <a:p>
            <a:r>
              <a:rPr lang="en-US" dirty="0"/>
              <a:t>Invalid Domain Object States: As soon as I knew up that object I have an invalid state and it’s up to the developer to remember everything that is needed to bring that into a valid state. Lots of room for bugs and errors</a:t>
            </a:r>
          </a:p>
          <a:p>
            <a:endParaRPr lang="en-US" dirty="0"/>
          </a:p>
          <a:p>
            <a:r>
              <a:rPr lang="en-US" dirty="0"/>
              <a:t>Painful Unit Testing: Unit tests should be small and test one thing. Every Unit test I have to mock out all my dependencies just to hit one thing. This results in very large and unreadable unit tests.</a:t>
            </a:r>
          </a:p>
          <a:p>
            <a:endParaRPr lang="en-US" dirty="0"/>
          </a:p>
          <a:p>
            <a:r>
              <a:rPr lang="en-US" dirty="0"/>
              <a:t>*** A lot of the refactoring I’m going to show aims to solve these issues.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89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4646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191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056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626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3056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93063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18020" y="662937"/>
            <a:ext cx="4624442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88CE9D0-E6DB-A38D-ED84-A53D0493E6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26745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4119266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3C4A872-A473-BFD2-150E-387250C2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5C8D53B-A579-BCFA-58E8-C386DABC92CD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3A34CAC-4A03-ADDB-E97F-8675E68FC0B3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C733506-2F0D-8F31-52D1-5244F04A706B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9356E3D-E14C-9C43-7CE4-A7156B1E10DB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le 19">
            <a:extLst>
              <a:ext uri="{FF2B5EF4-FFF2-40B4-BE49-F238E27FC236}">
                <a16:creationId xmlns:a16="http://schemas.microsoft.com/office/drawing/2014/main" id="{85C652DA-55F6-9691-4254-344E0A4E9A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3924"/>
            <a:ext cx="11090275" cy="168405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4DB7AC4F-2818-7F0D-AC6A-736D5F2C73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2419350"/>
            <a:ext cx="11090274" cy="39131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C61DF04-D7CB-2B19-8BB9-3E90A6619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10824" y="1514007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DE1CC00-F893-E215-8086-65B6605C5F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6EBF50D9-F9B8-ADB3-8B4A-AF19564EE6E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0BE1060-7183-58F8-EEBF-64135EE82BC5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E597A3BE-0D13-9033-E3FD-78202DB79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68304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867D9A-3F3B-94C3-244B-0006226A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063019" y="3199533"/>
            <a:ext cx="3597052" cy="2615018"/>
            <a:chOff x="4541453" y="3199533"/>
            <a:chExt cx="3597052" cy="2615018"/>
          </a:xfrm>
        </p:grpSpPr>
        <p:sp>
          <p:nvSpPr>
            <p:cNvPr id="13" name="Freeform: Shape 38">
              <a:extLst>
                <a:ext uri="{FF2B5EF4-FFF2-40B4-BE49-F238E27FC236}">
                  <a16:creationId xmlns:a16="http://schemas.microsoft.com/office/drawing/2014/main" id="{955FC3D1-6227-A188-CCDB-11D573FD807A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E6BE70E-C41E-449D-A48C-4EB6BB7DC20D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5" name="Freeform: Shape 32">
                <a:extLst>
                  <a:ext uri="{FF2B5EF4-FFF2-40B4-BE49-F238E27FC236}">
                    <a16:creationId xmlns:a16="http://schemas.microsoft.com/office/drawing/2014/main" id="{B7C0B12B-49BE-7855-18FB-8583C8DD9617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7C78A37-D378-70D3-D6E3-AB9400EB583E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2491172-466F-19CC-B639-A1C3CAB1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0545" y="4100655"/>
            <a:ext cx="1335600" cy="1262947"/>
            <a:chOff x="10145015" y="2343978"/>
            <a:chExt cx="1335600" cy="1262947"/>
          </a:xfrm>
        </p:grpSpPr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45EC885D-265C-397B-5DAF-57A66CDA30B5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601DB21-D937-2F89-DC26-063DFC7800C8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07653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4045464"/>
            <a:ext cx="11115355" cy="2286000"/>
          </a:xfrm>
        </p:spPr>
        <p:txBody>
          <a:bodyPr anchor="ctr">
            <a:no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594"/>
            <a:ext cx="12192000" cy="3771878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7BF9F63-86BE-5515-AD3C-59481B3FF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2996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196900"/>
            <a:ext cx="4159160" cy="3155900"/>
          </a:xfrm>
        </p:spPr>
        <p:txBody>
          <a:bodyPr lIns="91440" anchor="b">
            <a:no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271" y="3505200"/>
            <a:ext cx="4159160" cy="2352356"/>
          </a:xfrm>
        </p:spPr>
        <p:txBody>
          <a:bodyPr lIns="91440" rIns="9144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0ABD6E1-FE78-D78B-E80C-09490F5D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2BB1BCD-5C1C-ED05-D6B4-F92367209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700A5CAB-28E9-FB7A-E72E-39F3ADE58C6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BA2D9BC-CA87-28FA-7A02-455E740EAC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34E5ADF-EEF0-2501-9D7B-8FC1A49F60A7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780F3839-9B1B-2346-C1F4-E876E6AE32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78049" y="78871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36576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742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87E98C0-6053-9701-92D0-4EF9ADBC5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9063019" y="746716"/>
            <a:ext cx="3597052" cy="2615018"/>
            <a:chOff x="4541453" y="3199533"/>
            <a:chExt cx="3597052" cy="2615018"/>
          </a:xfrm>
        </p:grpSpPr>
        <p:sp>
          <p:nvSpPr>
            <p:cNvPr id="8" name="Freeform: Shape 38">
              <a:extLst>
                <a:ext uri="{FF2B5EF4-FFF2-40B4-BE49-F238E27FC236}">
                  <a16:creationId xmlns:a16="http://schemas.microsoft.com/office/drawing/2014/main" id="{C32B1A1D-760B-9D3D-A869-E50FC962A629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02EF78B-5BDF-8632-B9B1-087DB042EEC7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0" name="Freeform: Shape 32">
                <a:extLst>
                  <a:ext uri="{FF2B5EF4-FFF2-40B4-BE49-F238E27FC236}">
                    <a16:creationId xmlns:a16="http://schemas.microsoft.com/office/drawing/2014/main" id="{5C54B3E8-515B-0865-9321-DB3793A6224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6E92718-2CCD-B15D-8DE5-46285BEA256B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EA0B78B-84F0-8B85-40E8-678689DC1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723112" y="5088958"/>
            <a:ext cx="1335600" cy="1262947"/>
            <a:chOff x="10145015" y="2343978"/>
            <a:chExt cx="1335600" cy="1262947"/>
          </a:xfrm>
        </p:grpSpPr>
        <p:sp>
          <p:nvSpPr>
            <p:cNvPr id="20" name="Freeform: Shape 25">
              <a:extLst>
                <a:ext uri="{FF2B5EF4-FFF2-40B4-BE49-F238E27FC236}">
                  <a16:creationId xmlns:a16="http://schemas.microsoft.com/office/drawing/2014/main" id="{2E5D7C6F-BF77-9B7D-5B12-7AF3ED280B43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A599EE6-2673-0AD8-EAE0-45C79326015E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2" y="498474"/>
            <a:ext cx="7960421" cy="145021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40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1343" y="2103039"/>
            <a:ext cx="7929940" cy="397962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63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96D26C0-4AFC-33CC-99BE-317E9A84435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376680"/>
            <a:ext cx="9144000" cy="2286000"/>
          </a:xfrm>
        </p:spPr>
        <p:txBody>
          <a:bodyPr anchor="b">
            <a:no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799840"/>
            <a:ext cx="9144000" cy="22860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994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08635"/>
            <a:ext cx="11090274" cy="1332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2" y="2097175"/>
            <a:ext cx="5435600" cy="399565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B65629D-0977-C0EA-5E0B-C4822F43DAE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05540" y="2097175"/>
            <a:ext cx="5435600" cy="399565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2pPr>
            <a:lvl3pPr marL="411480" indent="-228600">
              <a:spcBef>
                <a:spcPts val="1000"/>
              </a:spcBef>
              <a:defRPr sz="1800">
                <a:solidFill>
                  <a:schemeClr val="tx1"/>
                </a:solidFill>
              </a:defRPr>
            </a:lvl3pPr>
            <a:lvl4pPr marL="594360">
              <a:spcBef>
                <a:spcPts val="1000"/>
              </a:spcBef>
              <a:defRPr sz="1800">
                <a:solidFill>
                  <a:schemeClr val="tx1"/>
                </a:solidFill>
              </a:defRPr>
            </a:lvl4pPr>
            <a:lvl5pPr marL="777240">
              <a:spcBef>
                <a:spcPts val="1000"/>
              </a:spcBef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9829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0974" y="196900"/>
            <a:ext cx="4899628" cy="2331490"/>
          </a:xfrm>
        </p:spPr>
        <p:txBody>
          <a:bodyPr anchor="b" anchorCtr="0">
            <a:no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83162" y="2827209"/>
            <a:ext cx="4917440" cy="3442144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algn="r">
              <a:defRPr sz="1200">
                <a:solidFill>
                  <a:schemeClr val="tx1"/>
                </a:solidFill>
              </a:defRPr>
            </a:lvl2pPr>
            <a:lvl3pPr algn="r">
              <a:defRPr sz="1200">
                <a:solidFill>
                  <a:schemeClr val="tx1"/>
                </a:solidFill>
              </a:defRPr>
            </a:lvl3pPr>
            <a:lvl4pPr algn="r">
              <a:defRPr sz="1200">
                <a:solidFill>
                  <a:schemeClr val="tx1"/>
                </a:solidFill>
              </a:defRPr>
            </a:lvl4pPr>
            <a:lvl5pPr algn="r"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5588" y="0"/>
            <a:ext cx="609599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904CD02-7C7D-28DD-85A8-2FD92C29D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FB7341D0-DC30-9661-B3E0-91DE7C37946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2A118B5-9F91-EA1B-3F95-6BFA5095544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208891A5-91FA-D924-CB46-E74B50635001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BE5F7483-2261-D4C4-30E3-2D379D8CA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7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23463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50801"/>
            <a:ext cx="11090275" cy="1237360"/>
          </a:xfrm>
        </p:spPr>
        <p:txBody>
          <a:bodyPr anchor="t" anchorCtr="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3720" y="1917065"/>
            <a:ext cx="2921000" cy="429768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4048759" y="1917065"/>
            <a:ext cx="7591799" cy="429768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8155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8315"/>
            <a:ext cx="11090274" cy="133200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FC6ED4-22DD-0C3B-D15A-218307AB6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12" name="Freeform: Shape 25">
              <a:extLst>
                <a:ext uri="{FF2B5EF4-FFF2-40B4-BE49-F238E27FC236}">
                  <a16:creationId xmlns:a16="http://schemas.microsoft.com/office/drawing/2014/main" id="{E4CD0F67-4BE8-1120-FCAE-806F9E18DD5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9B74B85-E3CB-E24E-54C6-AB161411D93A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5" name="Freeform: Shape 21">
            <a:extLst>
              <a:ext uri="{FF2B5EF4-FFF2-40B4-BE49-F238E27FC236}">
                <a16:creationId xmlns:a16="http://schemas.microsoft.com/office/drawing/2014/main" id="{5781DEED-6608-D622-CA5E-C91FD8645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2" y="1965095"/>
            <a:ext cx="5435600" cy="399565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4B946DE-F802-2F36-2789-09D7F8604081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301305" y="1965095"/>
            <a:ext cx="5339397" cy="399565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6596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60961"/>
            <a:ext cx="11090275" cy="1186560"/>
          </a:xfrm>
        </p:spPr>
        <p:txBody>
          <a:bodyPr anchor="t" anchorCtr="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28186-3489-427F-79D0-B7844402362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0861" y="1917064"/>
            <a:ext cx="11090275" cy="4297679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766890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57989ED-9663-5033-AA83-267069FC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536" y="549274"/>
            <a:ext cx="5179330" cy="2841829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54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9537" y="3646704"/>
            <a:ext cx="5179330" cy="270616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392876F-0BBD-F80A-DE7F-8831AD3BF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26138" y="549275"/>
            <a:ext cx="5654675" cy="57880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4E08E8E-10CB-55BC-8AFF-E64C800B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B439260B-AC6B-1C83-1A63-058A7E7EFCC9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ADD32DC-9BAF-DA32-4E29-A6D403E04377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7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5650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89351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85868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413379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67432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823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7354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587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  <p:sldLayoutId id="2147483724" r:id="rId19"/>
    <p:sldLayoutId id="2147483725" r:id="rId20"/>
    <p:sldLayoutId id="2147483726" r:id="rId21"/>
    <p:sldLayoutId id="2147483727" r:id="rId22"/>
    <p:sldLayoutId id="2147483728" r:id="rId2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dalis.com/mvc-controllers-are-dinosaurs-embrace-api-endpoint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ctr">
            <a:noAutofit/>
          </a:bodyPr>
          <a:lstStyle/>
          <a:p>
            <a:r>
              <a:rPr lang="en-US" dirty="0"/>
              <a:t>Project Structure and Organization</a:t>
            </a:r>
          </a:p>
        </p:txBody>
      </p:sp>
      <p:pic>
        <p:nvPicPr>
          <p:cNvPr id="8" name="Picture Placeholder 13" descr="Data points digital background">
            <a:extLst>
              <a:ext uri="{FF2B5EF4-FFF2-40B4-BE49-F238E27FC236}">
                <a16:creationId xmlns:a16="http://schemas.microsoft.com/office/drawing/2014/main" id="{53227D59-33F9-9DDB-1C5C-A938A989EE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6" r="7936"/>
          <a:stretch/>
        </p:blipFill>
        <p:spPr/>
      </p:pic>
    </p:spTree>
    <p:extLst>
      <p:ext uri="{BB962C8B-B14F-4D97-AF65-F5344CB8AC3E}">
        <p14:creationId xmlns:p14="http://schemas.microsoft.com/office/powerpoint/2010/main" val="280309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4B78EF1B-A445-B3E1-1CEA-C7F75B988AD7}"/>
              </a:ext>
            </a:extLst>
          </p:cNvPr>
          <p:cNvSpPr txBox="1"/>
          <p:nvPr/>
        </p:nvSpPr>
        <p:spPr>
          <a:xfrm>
            <a:off x="1041935" y="3143282"/>
            <a:ext cx="2829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Models/Controllers Folders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5B6C96-7237-2A3A-A06F-BB0EB034F8CA}"/>
              </a:ext>
            </a:extLst>
          </p:cNvPr>
          <p:cNvSpPr txBox="1"/>
          <p:nvPr/>
        </p:nvSpPr>
        <p:spPr>
          <a:xfrm>
            <a:off x="4366661" y="3175556"/>
            <a:ext cx="3076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Less Dependencies (Only What YOU Need)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6FBF5A6-7D67-C0FC-2B14-B22D015984A6}"/>
              </a:ext>
            </a:extLst>
          </p:cNvPr>
          <p:cNvSpPr txBox="1"/>
          <p:nvPr/>
        </p:nvSpPr>
        <p:spPr>
          <a:xfrm>
            <a:off x="8144375" y="3207169"/>
            <a:ext cx="3076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Coupling Around Endpoint VS Entire Resource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C93E4904-D3DD-BF75-91D4-3ED4979C79F0}"/>
              </a:ext>
            </a:extLst>
          </p:cNvPr>
          <p:cNvSpPr txBox="1">
            <a:spLocks/>
          </p:cNvSpPr>
          <p:nvPr/>
        </p:nvSpPr>
        <p:spPr>
          <a:xfrm>
            <a:off x="550863" y="308476"/>
            <a:ext cx="11090274" cy="133200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Benefits</a:t>
            </a:r>
          </a:p>
        </p:txBody>
      </p:sp>
      <p:pic>
        <p:nvPicPr>
          <p:cNvPr id="4" name="Graphic 3" descr="Close with solid fill">
            <a:extLst>
              <a:ext uri="{FF2B5EF4-FFF2-40B4-BE49-F238E27FC236}">
                <a16:creationId xmlns:a16="http://schemas.microsoft.com/office/drawing/2014/main" id="{F2AF0983-B4E3-0B69-316A-1598AE4692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99648" y="2046100"/>
            <a:ext cx="914400" cy="914400"/>
          </a:xfrm>
          <a:prstGeom prst="rect">
            <a:avLst/>
          </a:prstGeom>
        </p:spPr>
      </p:pic>
      <p:pic>
        <p:nvPicPr>
          <p:cNvPr id="6" name="Graphic 5" descr="Link with solid fill">
            <a:extLst>
              <a:ext uri="{FF2B5EF4-FFF2-40B4-BE49-F238E27FC236}">
                <a16:creationId xmlns:a16="http://schemas.microsoft.com/office/drawing/2014/main" id="{C4642E91-6B9E-84FA-614F-7E4334044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25613" y="2094288"/>
            <a:ext cx="914400" cy="91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D5CBCF-2EDA-5107-0E1A-AC2C2C6C3A08}"/>
              </a:ext>
            </a:extLst>
          </p:cNvPr>
          <p:cNvSpPr txBox="1"/>
          <p:nvPr/>
        </p:nvSpPr>
        <p:spPr>
          <a:xfrm>
            <a:off x="1791102" y="5826403"/>
            <a:ext cx="2829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Sets Us Up For CQRS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B90204-1159-674A-3CF7-98C9E71B0981}"/>
              </a:ext>
            </a:extLst>
          </p:cNvPr>
          <p:cNvSpPr txBox="1"/>
          <p:nvPr/>
        </p:nvSpPr>
        <p:spPr>
          <a:xfrm>
            <a:off x="6970093" y="5703034"/>
            <a:ext cx="28298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 Real Need for a Mediator</a:t>
            </a:r>
          </a:p>
        </p:txBody>
      </p:sp>
      <p:pic>
        <p:nvPicPr>
          <p:cNvPr id="10" name="Picture 9" descr="Different colored ropes">
            <a:extLst>
              <a:ext uri="{FF2B5EF4-FFF2-40B4-BE49-F238E27FC236}">
                <a16:creationId xmlns:a16="http://schemas.microsoft.com/office/drawing/2014/main" id="{8D20708A-0DCF-CD40-A679-B57C4076666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694" y="2046100"/>
            <a:ext cx="1222809" cy="815206"/>
          </a:xfrm>
          <a:prstGeom prst="rect">
            <a:avLst/>
          </a:prstGeom>
        </p:spPr>
      </p:pic>
      <p:pic>
        <p:nvPicPr>
          <p:cNvPr id="3074" name="Picture 2" descr="CQRS | Pattern &amp; It's Concept">
            <a:extLst>
              <a:ext uri="{FF2B5EF4-FFF2-40B4-BE49-F238E27FC236}">
                <a16:creationId xmlns:a16="http://schemas.microsoft.com/office/drawing/2014/main" id="{77B4DC96-59EC-381E-768B-432E3F30B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2187" y="4979926"/>
            <a:ext cx="1307656" cy="72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Nesting MediatR Inside MediatR Handlers ...">
            <a:extLst>
              <a:ext uri="{FF2B5EF4-FFF2-40B4-BE49-F238E27FC236}">
                <a16:creationId xmlns:a16="http://schemas.microsoft.com/office/drawing/2014/main" id="{99E193E3-B466-5C6F-6F38-1C0191CB4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507" y="4460119"/>
            <a:ext cx="1039614" cy="1039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271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 anchor="ctr"/>
          <a:lstStyle/>
          <a:p>
            <a:r>
              <a:rPr lang="en-US" dirty="0"/>
              <a:t>Domain Driven Design</a:t>
            </a:r>
            <a:endParaRPr lang="en-US" sz="1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2CC3AB-185B-A422-A048-4EE612558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524" y="168847"/>
            <a:ext cx="5822733" cy="2907777"/>
          </a:xfrm>
          <a:prstGeom prst="rect">
            <a:avLst/>
          </a:prstGeom>
        </p:spPr>
      </p:pic>
      <p:pic>
        <p:nvPicPr>
          <p:cNvPr id="4098" name="Picture 2" descr="Comparing Domain-Driven Design with ...">
            <a:extLst>
              <a:ext uri="{FF2B5EF4-FFF2-40B4-BE49-F238E27FC236}">
                <a16:creationId xmlns:a16="http://schemas.microsoft.com/office/drawing/2014/main" id="{0D418B51-E467-494E-02FB-DF0DDABBCFE3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82" b="1298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2472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 descr="Data Points Digital background">
            <a:extLst>
              <a:ext uri="{FF2B5EF4-FFF2-40B4-BE49-F238E27FC236}">
                <a16:creationId xmlns:a16="http://schemas.microsoft.com/office/drawing/2014/main" id="{1358CD3B-43A8-5BF7-2E60-B0563F068D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A84D4AF-8D29-5A55-F3F8-1E928E3B08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605681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E7E655-DBBE-1E38-D543-EB34028F2F2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is a powerful tool in public speaking. It involves varying pitch, tone, and volume to convey emotion, emphasize points, and maintain interest. 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5A03A5-6D4D-7072-B3BD-F2DA38CADEB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Effective body language enhances your message, 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233018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E7E655-DBBE-1E38-D543-EB34028F2F2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is a powerful tool in public speaking. It involves varying pitch, tone, and volume to convey emotion, emphasize points, and maintain interest. 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5A03A5-6D4D-7072-B3BD-F2DA38CADEB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Effective body language enhances your message, 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1172270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6CC09F-7383-3A4C-555C-35DA0BB4B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E7E655-DBBE-1E38-D543-EB34028F2F2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r>
              <a:rPr lang="en-US" dirty="0"/>
              <a:t>Know your material in advance</a:t>
            </a:r>
          </a:p>
          <a:p>
            <a:pPr lvl="1"/>
            <a:r>
              <a:rPr lang="en-US" dirty="0"/>
              <a:t>Anticipate common questions</a:t>
            </a:r>
          </a:p>
          <a:p>
            <a:pPr lvl="1"/>
            <a:r>
              <a:rPr lang="en-US" dirty="0"/>
              <a:t>Rehearse your responses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5A03A5-6D4D-7072-B3BD-F2DA38CADEB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3353460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6B59-80B8-CEED-0BCA-BC3F80A85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C2F317-81E4-3678-2FF2-495B3A95470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7C6D33A-37B7-D2C4-2C1C-6D5253D0D480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8145A95-72C3-9BFC-32D2-908F235E389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b"/>
          <a:lstStyle/>
          <a:p>
            <a:r>
              <a:rPr lang="en-US" dirty="0"/>
              <a:t>Speaking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</a:t>
            </a:r>
          </a:p>
        </p:txBody>
      </p:sp>
      <p:pic>
        <p:nvPicPr>
          <p:cNvPr id="20" name="Picture Placeholder 19" descr="A close-up of a graph">
            <a:extLst>
              <a:ext uri="{FF2B5EF4-FFF2-40B4-BE49-F238E27FC236}">
                <a16:creationId xmlns:a16="http://schemas.microsoft.com/office/drawing/2014/main" id="{A7019768-5E2A-F9D1-62D6-EC7C5F0BBE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" r="9"/>
          <a:stretch/>
        </p:blipFill>
        <p:spPr/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C4A7DC2-42C3-FDDF-02BF-9598D75A6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23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t">
            <a:noAutofit/>
          </a:bodyPr>
          <a:lstStyle/>
          <a:p>
            <a:r>
              <a:rPr lang="en-US" dirty="0"/>
              <a:t>Dynamic delivery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noFill/>
        </p:spPr>
        <p:txBody>
          <a:bodyPr vert="horz" lIns="0" tIns="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16" name="Table Placeholder 2">
            <a:extLst>
              <a:ext uri="{FF2B5EF4-FFF2-40B4-BE49-F238E27FC236}">
                <a16:creationId xmlns:a16="http://schemas.microsoft.com/office/drawing/2014/main" id="{1904F965-D30E-5A83-B17B-7D030326E77B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395063446"/>
              </p:ext>
            </p:extLst>
          </p:nvPr>
        </p:nvGraphicFramePr>
        <p:xfrm>
          <a:off x="4048125" y="1917700"/>
          <a:ext cx="7601960" cy="429767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137704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32972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273215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258069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Metric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Measurement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Target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Actual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Audience attendance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# of attendees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150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120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Engagement duration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Minutes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60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75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Q&amp;A interaction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# of questions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10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15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Positive feedback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Percentage (%)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90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95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951294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Rate of information retention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Percentage (%)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80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85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4403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lIns="0">
            <a:normAutofit/>
          </a:bodyPr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noFill/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noFill/>
        </p:spPr>
        <p:txBody>
          <a:bodyPr lIns="0"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118667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59F6-9B22-C211-4B4C-A2FD4B914C46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t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3" name="Table Placeholder 3">
            <a:extLst>
              <a:ext uri="{FF2B5EF4-FFF2-40B4-BE49-F238E27FC236}">
                <a16:creationId xmlns:a16="http://schemas.microsoft.com/office/drawing/2014/main" id="{24F0E16C-0C56-89A4-2FE9-7D5EBE3963C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67261769"/>
              </p:ext>
            </p:extLst>
          </p:nvPr>
        </p:nvGraphicFramePr>
        <p:xfrm>
          <a:off x="550863" y="1917700"/>
          <a:ext cx="11090275" cy="4297363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032713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3391382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851949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814232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716280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Impact factor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Measurement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Target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Achieved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716280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Audience interaction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Percentage (%)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85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88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716280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Knowledge retention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Percentage (%)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75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80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716280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Post-presentation surveys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Average rating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4.2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4.5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716280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Referral rate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Percentage (%)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10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12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716280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Collaboration opportunities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# of opportunities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8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10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9465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Goals</a:t>
            </a:r>
          </a:p>
        </p:txBody>
      </p:sp>
      <p:pic>
        <p:nvPicPr>
          <p:cNvPr id="6" name="Picture 5" descr="Railroad tracks intersecting">
            <a:extLst>
              <a:ext uri="{FF2B5EF4-FFF2-40B4-BE49-F238E27FC236}">
                <a16:creationId xmlns:a16="http://schemas.microsoft.com/office/drawing/2014/main" id="{8A9AE560-0F70-2FFA-8D1D-675A4ACE07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08749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73840CF4-F848-4FE0-AEA6-C9E806911B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20950" y="549275"/>
            <a:ext cx="667802" cy="631474"/>
            <a:chOff x="10478914" y="1506691"/>
            <a:chExt cx="667802" cy="631474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4B46153-41DB-494F-9B08-EBCCF27283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7B6D42DA-2D84-4A50-A359-7A5C651B1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2" name="Oval 61">
            <a:extLst>
              <a:ext uri="{FF2B5EF4-FFF2-40B4-BE49-F238E27FC236}">
                <a16:creationId xmlns:a16="http://schemas.microsoft.com/office/drawing/2014/main" id="{94459D96-B947-4C7F-8BCA-915F8B07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2954" y="5171203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677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  <p:pic>
        <p:nvPicPr>
          <p:cNvPr id="25" name="Picture Placeholder 24" descr="A close-up of a network">
            <a:extLst>
              <a:ext uri="{FF2B5EF4-FFF2-40B4-BE49-F238E27FC236}">
                <a16:creationId xmlns:a16="http://schemas.microsoft.com/office/drawing/2014/main" id="{41A1C574-72C6-642F-E4D2-FF0C993AEF7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"/>
          <a:stretch/>
        </p:blipFill>
        <p:spPr/>
      </p:pic>
    </p:spTree>
    <p:extLst>
      <p:ext uri="{BB962C8B-B14F-4D97-AF65-F5344CB8AC3E}">
        <p14:creationId xmlns:p14="http://schemas.microsoft.com/office/powerpoint/2010/main" val="2547630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863" y="2678400"/>
            <a:ext cx="4159682" cy="3414425"/>
          </a:xfrm>
        </p:spPr>
        <p:txBody>
          <a:bodyPr vert="horz" wrap="square" lIns="0" tIns="0" rIns="0" bIns="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Sample Project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Clean Architecture and Current Infinity Apps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Moving Away From Controllers (REPR)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Vertical Slice Architecture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CQRS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Domain-Driven Design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5" name="Picture 4" descr="Sheet music with treble and bass clef, and illegible notes">
            <a:extLst>
              <a:ext uri="{FF2B5EF4-FFF2-40B4-BE49-F238E27FC236}">
                <a16:creationId xmlns:a16="http://schemas.microsoft.com/office/drawing/2014/main" id="{D7FBC452-4644-DBF6-8591-6166193EB4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501" b="2"/>
          <a:stretch/>
        </p:blipFill>
        <p:spPr>
          <a:xfrm>
            <a:off x="5588000" y="862806"/>
            <a:ext cx="5132388" cy="5132388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183B29DA-9BB8-4BA8-B8E1-8C2B54407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D02496F8-166D-469A-8040-08608013BF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23E648A7-A02A-4DC7-9FEC-489F1BA6F7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8">
              <a:extLst>
                <a:ext uri="{FF2B5EF4-FFF2-40B4-BE49-F238E27FC236}">
                  <a16:creationId xmlns:a16="http://schemas.microsoft.com/office/drawing/2014/main" id="{4EF573B1-38BC-4C7B-894C-BE3864A04A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47A77D8-817B-4A9F-86AA-FE781E813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045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 descr="Data Points Digital background">
            <a:extLst>
              <a:ext uri="{FF2B5EF4-FFF2-40B4-BE49-F238E27FC236}">
                <a16:creationId xmlns:a16="http://schemas.microsoft.com/office/drawing/2014/main" id="{1358CD3B-43A8-5BF7-2E60-B0563F068D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A84D4AF-8D29-5A55-F3F8-1E928E3B08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47715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>
            <a:noAutofit/>
          </a:bodyPr>
          <a:lstStyle/>
          <a:p>
            <a:r>
              <a:rPr lang="en-US" dirty="0"/>
              <a:t>Clean Architecture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B3F9EDE-8F8A-277C-8F70-E0AE26B9910D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8592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72343A-9CB0-F2AD-EF62-5DEE3E97F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7308850" cy="986400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/>
              <a:t>Problems with this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8392DC7-0988-443B-A0D0-E726C7DB6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5"/>
            <a:ext cx="12192000" cy="4774564"/>
          </a:xfrm>
          <a:prstGeom prst="rect">
            <a:avLst/>
          </a:prstGeom>
          <a:solidFill>
            <a:schemeClr val="bg2">
              <a:lumMod val="10000"/>
              <a:lumOff val="9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FCCF31F-248A-C424-D211-62CD3135C285}"/>
              </a:ext>
            </a:extLst>
          </p:cNvPr>
          <p:cNvGrpSpPr/>
          <p:nvPr/>
        </p:nvGrpSpPr>
        <p:grpSpPr>
          <a:xfrm>
            <a:off x="1486906" y="2492668"/>
            <a:ext cx="2666973" cy="1600183"/>
            <a:chOff x="1277981" y="812"/>
            <a:chExt cx="2666973" cy="160018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980A46E-D54D-ECBA-30CD-D227169A2E95}"/>
                </a:ext>
              </a:extLst>
            </p:cNvPr>
            <p:cNvSpPr/>
            <p:nvPr/>
          </p:nvSpPr>
          <p:spPr>
            <a:xfrm>
              <a:off x="1277981" y="812"/>
              <a:ext cx="2666973" cy="1600183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ED2E914-7975-F781-B6CC-397C2DDF5CED}"/>
                </a:ext>
              </a:extLst>
            </p:cNvPr>
            <p:cNvSpPr txBox="1"/>
            <p:nvPr/>
          </p:nvSpPr>
          <p:spPr>
            <a:xfrm>
              <a:off x="1277981" y="812"/>
              <a:ext cx="2666973" cy="16001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600" kern="1200" dirty="0"/>
                <a:t>Violates SRP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8EFC8D7-DCE4-4468-B428-32AE592684B3}"/>
              </a:ext>
            </a:extLst>
          </p:cNvPr>
          <p:cNvGrpSpPr/>
          <p:nvPr/>
        </p:nvGrpSpPr>
        <p:grpSpPr>
          <a:xfrm>
            <a:off x="4419740" y="2492667"/>
            <a:ext cx="2666973" cy="1600183"/>
            <a:chOff x="4211651" y="812"/>
            <a:chExt cx="2666973" cy="160018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589718B-0B88-1975-D1C4-343B0F06DF9A}"/>
                </a:ext>
              </a:extLst>
            </p:cNvPr>
            <p:cNvSpPr/>
            <p:nvPr/>
          </p:nvSpPr>
          <p:spPr>
            <a:xfrm>
              <a:off x="4211651" y="812"/>
              <a:ext cx="2666973" cy="1600183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6185D5A-178B-A900-0A05-A3E096EFF8E1}"/>
                </a:ext>
              </a:extLst>
            </p:cNvPr>
            <p:cNvSpPr txBox="1"/>
            <p:nvPr/>
          </p:nvSpPr>
          <p:spPr>
            <a:xfrm>
              <a:off x="4211651" y="812"/>
              <a:ext cx="2666973" cy="16001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600" kern="1200" dirty="0"/>
                <a:t>Large, Bloated Controllers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F0895D1-92BB-9942-3049-2259F0964675}"/>
              </a:ext>
            </a:extLst>
          </p:cNvPr>
          <p:cNvGrpSpPr/>
          <p:nvPr/>
        </p:nvGrpSpPr>
        <p:grpSpPr>
          <a:xfrm>
            <a:off x="7341038" y="2479206"/>
            <a:ext cx="2666973" cy="1600183"/>
            <a:chOff x="7118172" y="4780"/>
            <a:chExt cx="2666973" cy="1600183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97448D2-C29B-E367-B49B-2A5026566213}"/>
                </a:ext>
              </a:extLst>
            </p:cNvPr>
            <p:cNvSpPr/>
            <p:nvPr/>
          </p:nvSpPr>
          <p:spPr>
            <a:xfrm>
              <a:off x="7118172" y="4780"/>
              <a:ext cx="2666973" cy="1600183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746C118-7F9E-959F-101C-9A36932E830F}"/>
                </a:ext>
              </a:extLst>
            </p:cNvPr>
            <p:cNvSpPr txBox="1"/>
            <p:nvPr/>
          </p:nvSpPr>
          <p:spPr>
            <a:xfrm>
              <a:off x="7118172" y="4780"/>
              <a:ext cx="2666973" cy="16001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600" kern="1200" dirty="0"/>
                <a:t>Duplicate Business Rules/Validation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885A514-910B-E781-5BEB-E281338592C2}"/>
              </a:ext>
            </a:extLst>
          </p:cNvPr>
          <p:cNvGrpSpPr/>
          <p:nvPr/>
        </p:nvGrpSpPr>
        <p:grpSpPr>
          <a:xfrm>
            <a:off x="1486906" y="4321010"/>
            <a:ext cx="2666973" cy="1600183"/>
            <a:chOff x="1277981" y="1867693"/>
            <a:chExt cx="2666973" cy="1600183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5EC5C766-06C3-2BDE-7AB4-6BB7263FDA30}"/>
                </a:ext>
              </a:extLst>
            </p:cNvPr>
            <p:cNvSpPr/>
            <p:nvPr/>
          </p:nvSpPr>
          <p:spPr>
            <a:xfrm>
              <a:off x="1277981" y="1867693"/>
              <a:ext cx="2666973" cy="1600183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F46A8D7-7FBB-2D3A-1713-F223DF63E749}"/>
                </a:ext>
              </a:extLst>
            </p:cNvPr>
            <p:cNvSpPr txBox="1"/>
            <p:nvPr/>
          </p:nvSpPr>
          <p:spPr>
            <a:xfrm>
              <a:off x="1277981" y="1867693"/>
              <a:ext cx="2666973" cy="16001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600" kern="1200" dirty="0"/>
                <a:t>Poorly Modeled </a:t>
              </a:r>
              <a:r>
                <a:rPr lang="en-US" sz="2600" dirty="0"/>
                <a:t>D</a:t>
              </a:r>
              <a:r>
                <a:rPr lang="en-US" sz="2600" kern="1200" dirty="0"/>
                <a:t>omain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DABFA09-A52E-6428-3E0A-D56B1EF1B519}"/>
              </a:ext>
            </a:extLst>
          </p:cNvPr>
          <p:cNvGrpSpPr/>
          <p:nvPr/>
        </p:nvGrpSpPr>
        <p:grpSpPr>
          <a:xfrm>
            <a:off x="4419739" y="4328063"/>
            <a:ext cx="2666973" cy="1600183"/>
            <a:chOff x="4211651" y="1867693"/>
            <a:chExt cx="2666973" cy="1600183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8EBEBA-47B7-947E-527A-5362DAE19E17}"/>
                </a:ext>
              </a:extLst>
            </p:cNvPr>
            <p:cNvSpPr/>
            <p:nvPr/>
          </p:nvSpPr>
          <p:spPr>
            <a:xfrm>
              <a:off x="4211651" y="1867693"/>
              <a:ext cx="2666973" cy="1600183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A653ECF-6ADA-DA52-A65D-BDDF0675460C}"/>
                </a:ext>
              </a:extLst>
            </p:cNvPr>
            <p:cNvSpPr txBox="1"/>
            <p:nvPr/>
          </p:nvSpPr>
          <p:spPr>
            <a:xfrm>
              <a:off x="4211651" y="1867693"/>
              <a:ext cx="2666973" cy="16001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600" kern="1200" dirty="0"/>
                <a:t>Invalid Domain </a:t>
              </a:r>
              <a:r>
                <a:rPr lang="en-US" sz="2600" dirty="0"/>
                <a:t>O</a:t>
              </a:r>
              <a:r>
                <a:rPr lang="en-US" sz="2600" kern="1200" dirty="0"/>
                <a:t>bject </a:t>
              </a:r>
              <a:r>
                <a:rPr lang="en-US" sz="2600" dirty="0"/>
                <a:t>S</a:t>
              </a:r>
              <a:r>
                <a:rPr lang="en-US" sz="2600" kern="1200" dirty="0"/>
                <a:t>tates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867613E-9773-A17C-DBCE-EB7A41FD972B}"/>
              </a:ext>
            </a:extLst>
          </p:cNvPr>
          <p:cNvGrpSpPr/>
          <p:nvPr/>
        </p:nvGrpSpPr>
        <p:grpSpPr>
          <a:xfrm>
            <a:off x="7352572" y="4321010"/>
            <a:ext cx="2666973" cy="1600183"/>
            <a:chOff x="7145321" y="1867693"/>
            <a:chExt cx="2666973" cy="160018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C0B7971-E661-7755-335F-DD97EF00F94A}"/>
                </a:ext>
              </a:extLst>
            </p:cNvPr>
            <p:cNvSpPr/>
            <p:nvPr/>
          </p:nvSpPr>
          <p:spPr>
            <a:xfrm>
              <a:off x="7145321" y="1867693"/>
              <a:ext cx="2666973" cy="1600183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154451B-427B-9B72-BBAF-61BD87293E57}"/>
                </a:ext>
              </a:extLst>
            </p:cNvPr>
            <p:cNvSpPr txBox="1"/>
            <p:nvPr/>
          </p:nvSpPr>
          <p:spPr>
            <a:xfrm>
              <a:off x="7145321" y="1867693"/>
              <a:ext cx="2666973" cy="16001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9060" tIns="99060" rIns="99060" bIns="99060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600" kern="1200"/>
                <a:t>Painful Unit Testing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2841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 anchor="ctr"/>
          <a:lstStyle/>
          <a:p>
            <a:r>
              <a:rPr lang="en-US" dirty="0"/>
              <a:t>Moving Away From Controllers</a:t>
            </a:r>
            <a:br>
              <a:rPr lang="en-US" dirty="0"/>
            </a:br>
            <a:r>
              <a:rPr lang="en-US" sz="1400" dirty="0">
                <a:hlinkClick r:id="rId3"/>
              </a:rPr>
              <a:t>MVC Controllers are Dinosaurs - Embrace API Endpoints | Blog (ardalis.com)</a:t>
            </a:r>
            <a:endParaRPr lang="en-US" sz="1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2CC3AB-185B-A422-A048-4EE612558E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1524" y="168847"/>
            <a:ext cx="5822733" cy="2907777"/>
          </a:xfrm>
          <a:prstGeom prst="rect">
            <a:avLst/>
          </a:prstGeom>
        </p:spPr>
      </p:pic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EE25D54-6287-6F41-8568-538104BB2F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t="19024" b="19024"/>
          <a:stretch>
            <a:fillRect/>
          </a:stretch>
        </p:blipFill>
        <p:spPr>
          <a:xfrm>
            <a:off x="0" y="4763"/>
            <a:ext cx="121920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370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phic 15" descr="Document with solid fill">
            <a:extLst>
              <a:ext uri="{FF2B5EF4-FFF2-40B4-BE49-F238E27FC236}">
                <a16:creationId xmlns:a16="http://schemas.microsoft.com/office/drawing/2014/main" id="{5655A303-3888-A11F-1294-A7F9D20015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64093" y="2159266"/>
            <a:ext cx="1185513" cy="118551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B78EF1B-A445-B3E1-1CEA-C7F75B988AD7}"/>
              </a:ext>
            </a:extLst>
          </p:cNvPr>
          <p:cNvSpPr txBox="1"/>
          <p:nvPr/>
        </p:nvSpPr>
        <p:spPr>
          <a:xfrm>
            <a:off x="1041935" y="3510913"/>
            <a:ext cx="2829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“One Endpoint One File”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5B6C96-7237-2A3A-A06F-BB0EB034F8CA}"/>
              </a:ext>
            </a:extLst>
          </p:cNvPr>
          <p:cNvSpPr txBox="1"/>
          <p:nvPr/>
        </p:nvSpPr>
        <p:spPr>
          <a:xfrm>
            <a:off x="4366661" y="3543187"/>
            <a:ext cx="3076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Fit Nicely with Vertical Slice Architecture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61E86BB-09D4-1EA8-2A7C-D70D41E7D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7652" y="2141709"/>
            <a:ext cx="1945909" cy="126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Smaller arrows pointing towards a bigger arrow">
            <a:extLst>
              <a:ext uri="{FF2B5EF4-FFF2-40B4-BE49-F238E27FC236}">
                <a16:creationId xmlns:a16="http://schemas.microsoft.com/office/drawing/2014/main" id="{FC3913F3-F141-9B76-609D-8C53526847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7207" y="2159266"/>
            <a:ext cx="1790700" cy="11938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6FBF5A6-7D67-C0FC-2B14-B22D015984A6}"/>
              </a:ext>
            </a:extLst>
          </p:cNvPr>
          <p:cNvSpPr txBox="1"/>
          <p:nvPr/>
        </p:nvSpPr>
        <p:spPr>
          <a:xfrm>
            <a:off x="7894119" y="3557079"/>
            <a:ext cx="30768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REPR Pattern</a:t>
            </a:r>
          </a:p>
          <a:p>
            <a:pPr algn="ctr"/>
            <a:r>
              <a:rPr lang="en-US" dirty="0"/>
              <a:t>(Request-Endpoint-Response)</a:t>
            </a:r>
          </a:p>
        </p:txBody>
      </p:sp>
    </p:spTree>
    <p:extLst>
      <p:ext uri="{BB962C8B-B14F-4D97-AF65-F5344CB8AC3E}">
        <p14:creationId xmlns:p14="http://schemas.microsoft.com/office/powerpoint/2010/main" val="1839748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7" descr="Data Points Digital background">
            <a:extLst>
              <a:ext uri="{FF2B5EF4-FFF2-40B4-BE49-F238E27FC236}">
                <a16:creationId xmlns:a16="http://schemas.microsoft.com/office/drawing/2014/main" id="{1358CD3B-43A8-5BF7-2E60-B0563F068D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A84D4AF-8D29-5A55-F3F8-1E928E3B08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55514139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97783A8-901D-4F73-81D7-AA6841BEB3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342EE1-43E5-4AFB-895D-B61B9656DC14}">
  <ds:schemaRefs>
    <ds:schemaRef ds:uri="http://schemas.microsoft.com/office/2006/documentManagement/types"/>
    <ds:schemaRef ds:uri="http://schemas.microsoft.com/sharepoint/v3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F49CD38-5B57-4682-9FCE-B9174068D0A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{C27BCD9C-1AC3-4838-B963-37CEEB1BC1E4}tf33713516_win32</Template>
  <TotalTime>1318</TotalTime>
  <Words>805</Words>
  <Application>Microsoft Office PowerPoint</Application>
  <PresentationFormat>Widescreen</PresentationFormat>
  <Paragraphs>167</Paragraphs>
  <Slides>20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Gill Sans MT</vt:lpstr>
      <vt:lpstr>Walbaum Display</vt:lpstr>
      <vt:lpstr>3DFloatVTI</vt:lpstr>
      <vt:lpstr>Project Structure and Organization</vt:lpstr>
      <vt:lpstr>Goals</vt:lpstr>
      <vt:lpstr>Agenda</vt:lpstr>
      <vt:lpstr>Demo</vt:lpstr>
      <vt:lpstr>Clean Architecture</vt:lpstr>
      <vt:lpstr>Problems with this</vt:lpstr>
      <vt:lpstr>Moving Away From Controllers MVC Controllers are Dinosaurs - Embrace API Endpoints | Blog (ardalis.com)</vt:lpstr>
      <vt:lpstr>PowerPoint Presentation</vt:lpstr>
      <vt:lpstr>Demo</vt:lpstr>
      <vt:lpstr>PowerPoint Presentation</vt:lpstr>
      <vt:lpstr>Domain Driven Design</vt:lpstr>
      <vt:lpstr>Demo</vt:lpstr>
      <vt:lpstr>Effective delivery techniques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Jacob Reynolds</dc:creator>
  <cp:lastModifiedBy>Jacob Reynolds</cp:lastModifiedBy>
  <cp:revision>12</cp:revision>
  <dcterms:created xsi:type="dcterms:W3CDTF">2024-09-20T15:46:19Z</dcterms:created>
  <dcterms:modified xsi:type="dcterms:W3CDTF">2024-09-21T13:44:26Z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